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sldIdLst>
    <p:sldId id="256" r:id="rId2"/>
    <p:sldId id="257" r:id="rId3"/>
    <p:sldId id="258" r:id="rId4"/>
    <p:sldId id="259" r:id="rId5"/>
    <p:sldId id="264" r:id="rId6"/>
    <p:sldId id="265" r:id="rId7"/>
    <p:sldId id="260" r:id="rId8"/>
    <p:sldId id="261" r:id="rId9"/>
    <p:sldId id="262"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4660"/>
  </p:normalViewPr>
  <p:slideViewPr>
    <p:cSldViewPr snapToGrid="0">
      <p:cViewPr varScale="1">
        <p:scale>
          <a:sx n="62" d="100"/>
          <a:sy n="62" d="100"/>
        </p:scale>
        <p:origin x="63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png>
</file>

<file path=ppt/media/image4.png>
</file>

<file path=ppt/media/image5.png>
</file>

<file path=ppt/media/image6.png>
</file>

<file path=ppt/media/image7.jp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6A22BB3C-1D8B-4EA2-8E43-C55BAE0B800D}"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85415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A5920C-9F1B-4062-B5D2-9F92899FFD00}" type="datetimeFigureOut">
              <a:rPr lang="en-US" smtClean="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14613060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6413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9745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318796748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22592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08214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2118378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07596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11225470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A5920C-9F1B-4062-B5D2-9F92899FFD00}" type="datetimeFigureOut">
              <a:rPr lang="en-US" smtClean="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2BB3C-1D8B-4EA2-8E43-C55BAE0B800D}"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654007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A5920C-9F1B-4062-B5D2-9F92899FFD00}" type="datetimeFigureOut">
              <a:rPr lang="en-US" smtClean="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11175655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6A5920C-9F1B-4062-B5D2-9F92899FFD00}" type="datetimeFigureOut">
              <a:rPr lang="en-US" smtClean="0"/>
              <a:t>5/28/2024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22BB3C-1D8B-4EA2-8E43-C55BAE0B800D}"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844920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6A5920C-9F1B-4062-B5D2-9F92899FFD00}" type="datetimeFigureOut">
              <a:rPr lang="en-US" smtClean="0"/>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22BB3C-1D8B-4EA2-8E43-C55BAE0B800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5259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A5920C-9F1B-4062-B5D2-9F92899FFD00}" type="datetimeFigureOut">
              <a:rPr lang="en-US" smtClean="0"/>
              <a:t>5/28/2024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416971005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A5920C-9F1B-4062-B5D2-9F92899FFD00}" type="datetimeFigureOut">
              <a:rPr lang="en-US" smtClean="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2BB3C-1D8B-4EA2-8E43-C55BAE0B800D}"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08302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A5920C-9F1B-4062-B5D2-9F92899FFD00}" type="datetimeFigureOut">
              <a:rPr lang="en-US" smtClean="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2BB3C-1D8B-4EA2-8E43-C55BAE0B800D}" type="slidenum">
              <a:rPr lang="en-US" smtClean="0"/>
              <a:t>‹#›</a:t>
            </a:fld>
            <a:endParaRPr lang="en-US"/>
          </a:p>
        </p:txBody>
      </p:sp>
    </p:spTree>
    <p:extLst>
      <p:ext uri="{BB962C8B-B14F-4D97-AF65-F5344CB8AC3E}">
        <p14:creationId xmlns:p14="http://schemas.microsoft.com/office/powerpoint/2010/main" val="8882617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6A5920C-9F1B-4062-B5D2-9F92899FFD00}" type="datetimeFigureOut">
              <a:rPr lang="en-US" smtClean="0"/>
              <a:t>5/28/2024</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A22BB3C-1D8B-4EA2-8E43-C55BAE0B800D}" type="slidenum">
              <a:rPr lang="en-US" smtClean="0"/>
              <a:t>‹#›</a:t>
            </a:fld>
            <a:endParaRPr lang="en-US"/>
          </a:p>
        </p:txBody>
      </p:sp>
    </p:spTree>
    <p:extLst>
      <p:ext uri="{BB962C8B-B14F-4D97-AF65-F5344CB8AC3E}">
        <p14:creationId xmlns:p14="http://schemas.microsoft.com/office/powerpoint/2010/main" val="3099318001"/>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2510C-DDC6-4D23-2408-F94C4EDD3E23}"/>
              </a:ext>
            </a:extLst>
          </p:cNvPr>
          <p:cNvSpPr>
            <a:spLocks noGrp="1"/>
          </p:cNvSpPr>
          <p:nvPr>
            <p:ph type="ctrTitle"/>
          </p:nvPr>
        </p:nvSpPr>
        <p:spPr>
          <a:xfrm>
            <a:off x="2692398" y="3854445"/>
            <a:ext cx="6815669" cy="1282697"/>
          </a:xfrm>
        </p:spPr>
        <p:txBody>
          <a:bodyPr>
            <a:normAutofit/>
          </a:bodyPr>
          <a:lstStyle/>
          <a:p>
            <a:r>
              <a:rPr lang="en-US" sz="1800" b="1" dirty="0">
                <a:solidFill>
                  <a:schemeClr val="bg1"/>
                </a:solidFill>
              </a:rPr>
              <a:t>TEAM MEMBERS: </a:t>
            </a:r>
            <a:br>
              <a:rPr lang="en-US" sz="1800" dirty="0">
                <a:solidFill>
                  <a:schemeClr val="bg1"/>
                </a:solidFill>
              </a:rPr>
            </a:br>
            <a:r>
              <a:rPr lang="en-US" sz="1800" dirty="0">
                <a:solidFill>
                  <a:schemeClr val="bg1"/>
                </a:solidFill>
              </a:rPr>
              <a:t>AYESHA BATOOL</a:t>
            </a:r>
            <a:br>
              <a:rPr lang="en-US" sz="1800" dirty="0">
                <a:solidFill>
                  <a:schemeClr val="bg1"/>
                </a:solidFill>
              </a:rPr>
            </a:br>
            <a:r>
              <a:rPr lang="en-US" sz="1800" dirty="0">
                <a:solidFill>
                  <a:schemeClr val="bg1"/>
                </a:solidFill>
              </a:rPr>
              <a:t>AQSA RIAZ</a:t>
            </a:r>
            <a:br>
              <a:rPr lang="en-US" sz="1800" dirty="0">
                <a:solidFill>
                  <a:schemeClr val="bg1"/>
                </a:solidFill>
              </a:rPr>
            </a:br>
            <a:r>
              <a:rPr lang="en-US" sz="1800" dirty="0">
                <a:solidFill>
                  <a:schemeClr val="bg1"/>
                </a:solidFill>
              </a:rPr>
              <a:t>DANIYAL</a:t>
            </a:r>
          </a:p>
        </p:txBody>
      </p:sp>
      <p:sp>
        <p:nvSpPr>
          <p:cNvPr id="3" name="Subtitle 2">
            <a:extLst>
              <a:ext uri="{FF2B5EF4-FFF2-40B4-BE49-F238E27FC236}">
                <a16:creationId xmlns:a16="http://schemas.microsoft.com/office/drawing/2014/main" id="{C908377A-6501-65FD-732C-12BDB42BAC2C}"/>
              </a:ext>
            </a:extLst>
          </p:cNvPr>
          <p:cNvSpPr>
            <a:spLocks noGrp="1"/>
          </p:cNvSpPr>
          <p:nvPr>
            <p:ph type="subTitle" idx="1"/>
          </p:nvPr>
        </p:nvSpPr>
        <p:spPr>
          <a:xfrm>
            <a:off x="2692398" y="1930400"/>
            <a:ext cx="6815669" cy="1282697"/>
          </a:xfrm>
        </p:spPr>
        <p:txBody>
          <a:bodyPr>
            <a:normAutofit fontScale="92500" lnSpcReduction="20000"/>
          </a:bodyPr>
          <a:lstStyle/>
          <a:p>
            <a:endParaRPr lang="en-US" sz="4000" b="1" dirty="0">
              <a:solidFill>
                <a:schemeClr val="bg1"/>
              </a:solidFill>
              <a:latin typeface="Bahnschrift SemiBold" panose="020B0502040204020203" pitchFamily="34" charset="0"/>
              <a:cs typeface="Arial" panose="020B0604020202020204" pitchFamily="34" charset="0"/>
            </a:endParaRPr>
          </a:p>
          <a:p>
            <a:r>
              <a:rPr lang="en-US" sz="4000" b="1" dirty="0">
                <a:solidFill>
                  <a:schemeClr val="bg1"/>
                </a:solidFill>
                <a:latin typeface="Bahnschrift SemiBold" panose="020B0502040204020203" pitchFamily="34" charset="0"/>
                <a:cs typeface="Arial" panose="020B0604020202020204" pitchFamily="34" charset="0"/>
              </a:rPr>
              <a:t>WATER LEVEL INDICATOR   </a:t>
            </a:r>
          </a:p>
          <a:p>
            <a:pPr algn="l"/>
            <a:endParaRPr lang="en-US" sz="4000"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08111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DB81EE-56CF-29A5-8039-75F8752E22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6313" y="948271"/>
            <a:ext cx="6619887" cy="4961457"/>
          </a:xfrm>
          <a:prstGeom prst="rect">
            <a:avLst/>
          </a:prstGeom>
        </p:spPr>
      </p:pic>
    </p:spTree>
    <p:extLst>
      <p:ext uri="{BB962C8B-B14F-4D97-AF65-F5344CB8AC3E}">
        <p14:creationId xmlns:p14="http://schemas.microsoft.com/office/powerpoint/2010/main" val="24985954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7972A-CEF8-D204-C71E-FF001DB97946}"/>
              </a:ext>
            </a:extLst>
          </p:cNvPr>
          <p:cNvSpPr>
            <a:spLocks noGrp="1"/>
          </p:cNvSpPr>
          <p:nvPr>
            <p:ph type="title"/>
          </p:nvPr>
        </p:nvSpPr>
        <p:spPr>
          <a:solidFill>
            <a:srgbClr val="F9F9F9"/>
          </a:solidFill>
        </p:spPr>
        <p:txBody>
          <a:bodyPr>
            <a:normAutofit fontScale="90000"/>
          </a:bodyPr>
          <a:lstStyle/>
          <a:p>
            <a:br>
              <a:rPr lang="en-US" b="1" dirty="0">
                <a:solidFill>
                  <a:srgbClr val="0D0D0D"/>
                </a:solidFill>
                <a:highlight>
                  <a:srgbClr val="FFFFFF"/>
                </a:highlight>
                <a:latin typeface="ui-sans-serif"/>
              </a:rPr>
            </a:br>
            <a:r>
              <a:rPr lang="en-US" b="1" dirty="0">
                <a:solidFill>
                  <a:srgbClr val="0D0D0D"/>
                </a:solidFill>
                <a:latin typeface="ui-sans-serif"/>
              </a:rPr>
              <a:t>INTRODUCTION</a:t>
            </a:r>
            <a:br>
              <a:rPr lang="en-US" b="1" i="0" dirty="0">
                <a:solidFill>
                  <a:srgbClr val="0D0D0D"/>
                </a:solidFill>
                <a:effectLst/>
                <a:highlight>
                  <a:srgbClr val="FFFFFF"/>
                </a:highlight>
                <a:latin typeface="ui-sans-serif"/>
              </a:rPr>
            </a:br>
            <a:endParaRPr lang="en-US" dirty="0"/>
          </a:p>
        </p:txBody>
      </p:sp>
      <p:sp>
        <p:nvSpPr>
          <p:cNvPr id="3" name="Content Placeholder 2">
            <a:extLst>
              <a:ext uri="{FF2B5EF4-FFF2-40B4-BE49-F238E27FC236}">
                <a16:creationId xmlns:a16="http://schemas.microsoft.com/office/drawing/2014/main" id="{A3E9F1F4-B77B-D8A4-229A-06AA4CBF8653}"/>
              </a:ext>
            </a:extLst>
          </p:cNvPr>
          <p:cNvSpPr>
            <a:spLocks noGrp="1"/>
          </p:cNvSpPr>
          <p:nvPr>
            <p:ph idx="1"/>
          </p:nvPr>
        </p:nvSpPr>
        <p:spPr>
          <a:solidFill>
            <a:srgbClr val="F9F9F9"/>
          </a:solidFill>
        </p:spPr>
        <p:txBody>
          <a:bodyPr/>
          <a:lstStyle/>
          <a:p>
            <a:r>
              <a:rPr lang="en-US" dirty="0">
                <a:solidFill>
                  <a:schemeClr val="bg1"/>
                </a:solidFill>
                <a:latin typeface="Bahnschrift SemiBold" panose="020B0502040204020203" pitchFamily="34" charset="0"/>
              </a:rPr>
              <a:t>The water level indicator model monitors and displays the water level in a tank or reservoir.</a:t>
            </a:r>
          </a:p>
          <a:p>
            <a:r>
              <a:rPr lang="en-US" dirty="0">
                <a:solidFill>
                  <a:schemeClr val="bg1"/>
                </a:solidFill>
                <a:latin typeface="Bahnschrift SemiBold" panose="020B0502040204020203" pitchFamily="34" charset="0"/>
              </a:rPr>
              <a:t>It helps prevent water overflow, ensures an adequate water supply, and minimizes water wastage.</a:t>
            </a:r>
          </a:p>
        </p:txBody>
      </p:sp>
    </p:spTree>
    <p:extLst>
      <p:ext uri="{BB962C8B-B14F-4D97-AF65-F5344CB8AC3E}">
        <p14:creationId xmlns:p14="http://schemas.microsoft.com/office/powerpoint/2010/main" val="12250091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4F1CA-231E-2ED2-6178-3C7CA50FFC79}"/>
              </a:ext>
            </a:extLst>
          </p:cNvPr>
          <p:cNvSpPr>
            <a:spLocks noGrp="1"/>
          </p:cNvSpPr>
          <p:nvPr>
            <p:ph type="title"/>
          </p:nvPr>
        </p:nvSpPr>
        <p:spPr>
          <a:solidFill>
            <a:srgbClr val="F9F9F9"/>
          </a:solidFill>
        </p:spPr>
        <p:txBody>
          <a:bodyPr>
            <a:normAutofit/>
          </a:bodyPr>
          <a:lstStyle/>
          <a:p>
            <a:r>
              <a:rPr lang="en-US" dirty="0">
                <a:solidFill>
                  <a:schemeClr val="bg1"/>
                </a:solidFill>
                <a:latin typeface="Bahnschrift SemiBold" panose="020B0502040204020203" pitchFamily="34" charset="0"/>
              </a:rPr>
              <a:t>APPARATUS USED</a:t>
            </a:r>
          </a:p>
        </p:txBody>
      </p:sp>
      <p:sp>
        <p:nvSpPr>
          <p:cNvPr id="4" name="Rectangle 1">
            <a:extLst>
              <a:ext uri="{FF2B5EF4-FFF2-40B4-BE49-F238E27FC236}">
                <a16:creationId xmlns:a16="http://schemas.microsoft.com/office/drawing/2014/main" id="{627693BC-0E89-BAAD-D4E1-948E4A3860B3}"/>
              </a:ext>
            </a:extLst>
          </p:cNvPr>
          <p:cNvSpPr>
            <a:spLocks noGrp="1" noChangeArrowheads="1"/>
          </p:cNvSpPr>
          <p:nvPr>
            <p:ph idx="1"/>
          </p:nvPr>
        </p:nvSpPr>
        <p:spPr bwMode="auto">
          <a:xfrm>
            <a:off x="1024800" y="2628292"/>
            <a:ext cx="10349565" cy="2739726"/>
          </a:xfrm>
          <a:prstGeom prst="rect">
            <a:avLst/>
          </a:prstGeom>
          <a:solidFill>
            <a:srgbClr val="F9F9F9"/>
          </a:solidFill>
          <a:ln>
            <a:noFill/>
          </a:ln>
          <a:effectLst/>
          <a:extLst/>
        </p:spPr>
        <p:txBody>
          <a:bodyPr vert="horz" wrap="none" lIns="91440" tIns="198375" rIns="9144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rgbClr val="0D0D0D"/>
                </a:solidFill>
                <a:effectLst/>
                <a:latin typeface="ui-sans-serif"/>
              </a:rPr>
              <a:t>Sensors: </a:t>
            </a:r>
            <a:r>
              <a:rPr kumimoji="0" lang="en-US" altLang="en-US" sz="3200" i="0" u="none" strike="noStrike" cap="none" normalizeH="0" baseline="0" dirty="0">
                <a:ln>
                  <a:noFill/>
                </a:ln>
                <a:solidFill>
                  <a:srgbClr val="0D0D0D"/>
                </a:solidFill>
                <a:effectLst/>
                <a:latin typeface="ui-sans-serif"/>
              </a:rPr>
              <a:t>float sensors,</a:t>
            </a:r>
            <a:r>
              <a:rPr kumimoji="0" lang="en-US" altLang="en-US" sz="3200" b="0" i="0" u="none" strike="noStrike" cap="none" normalizeH="0" baseline="0" dirty="0">
                <a:ln>
                  <a:noFill/>
                </a:ln>
                <a:solidFill>
                  <a:srgbClr val="0D0D0D"/>
                </a:solidFill>
                <a:effectLst/>
                <a:latin typeface="ui-sans-serif"/>
              </a:rPr>
              <a:t> switch, Buzzer.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rgbClr val="0D0D0D"/>
                </a:solidFill>
                <a:effectLst/>
                <a:latin typeface="ui-sans-serif"/>
              </a:rPr>
              <a:t>Display Unit:</a:t>
            </a:r>
            <a:r>
              <a:rPr kumimoji="0" lang="en-US" altLang="en-US" sz="3200" b="0" i="0" u="none" strike="noStrike" cap="none" normalizeH="0" baseline="0" dirty="0">
                <a:ln>
                  <a:noFill/>
                </a:ln>
                <a:solidFill>
                  <a:srgbClr val="0D0D0D"/>
                </a:solidFill>
                <a:effectLst/>
                <a:latin typeface="ui-sans-serif"/>
              </a:rPr>
              <a:t> LEDs Light.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rgbClr val="0D0D0D"/>
                </a:solidFill>
                <a:effectLst/>
                <a:latin typeface="ui-sans-serif"/>
              </a:rPr>
              <a:t>Other Components:</a:t>
            </a:r>
            <a:r>
              <a:rPr kumimoji="0" lang="en-US" altLang="en-US" sz="3200" b="0" i="0" u="none" strike="noStrike" cap="none" normalizeH="0" baseline="0" dirty="0">
                <a:ln>
                  <a:noFill/>
                </a:ln>
                <a:solidFill>
                  <a:srgbClr val="0D0D0D"/>
                </a:solidFill>
                <a:effectLst/>
                <a:latin typeface="ui-sans-serif"/>
              </a:rPr>
              <a:t> Connecting wires, resistors, transistors.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rgbClr val="0D0D0D"/>
                </a:solidFill>
                <a:effectLst/>
                <a:latin typeface="ui-sans-serif"/>
              </a:rPr>
              <a:t>Power Supply:</a:t>
            </a:r>
            <a:r>
              <a:rPr kumimoji="0" lang="en-US" altLang="en-US" sz="3200" b="0" i="0" u="none" strike="noStrike" cap="none" normalizeH="0" baseline="0" dirty="0">
                <a:ln>
                  <a:noFill/>
                </a:ln>
                <a:solidFill>
                  <a:srgbClr val="0D0D0D"/>
                </a:solidFill>
                <a:effectLst/>
                <a:latin typeface="ui-sans-serif"/>
              </a:rPr>
              <a:t> Batteries.</a:t>
            </a:r>
            <a:br>
              <a:rPr kumimoji="0" lang="en-US" altLang="en-US" b="0" i="0" u="none" strike="noStrike" cap="none" normalizeH="0" baseline="0" dirty="0">
                <a:ln>
                  <a:noFill/>
                </a:ln>
                <a:solidFill>
                  <a:schemeClr val="tx1"/>
                </a:solidFill>
                <a:effectLst/>
              </a:rPr>
            </a:b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6345473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E1977-2E33-F75C-9284-167529110C33}"/>
              </a:ext>
            </a:extLst>
          </p:cNvPr>
          <p:cNvSpPr>
            <a:spLocks noGrp="1"/>
          </p:cNvSpPr>
          <p:nvPr>
            <p:ph type="title"/>
          </p:nvPr>
        </p:nvSpPr>
        <p:spPr>
          <a:xfrm>
            <a:off x="1295402" y="1310430"/>
            <a:ext cx="9601196" cy="1093248"/>
          </a:xfrm>
        </p:spPr>
        <p:txBody>
          <a:bodyPr>
            <a:normAutofit fontScale="90000"/>
          </a:bodyPr>
          <a:lstStyle/>
          <a:p>
            <a:r>
              <a:rPr lang="en-US" dirty="0">
                <a:solidFill>
                  <a:schemeClr val="bg1"/>
                </a:solidFill>
                <a:latin typeface="Bahnschrift SemiBold" panose="020B0502040204020203" pitchFamily="34" charset="0"/>
              </a:rPr>
              <a:t>PROCEDURE</a:t>
            </a:r>
            <a:br>
              <a:rPr lang="en-US" dirty="0"/>
            </a:br>
            <a:endParaRPr lang="en-US" dirty="0"/>
          </a:p>
        </p:txBody>
      </p:sp>
      <p:sp>
        <p:nvSpPr>
          <p:cNvPr id="3" name="Content Placeholder 2">
            <a:extLst>
              <a:ext uri="{FF2B5EF4-FFF2-40B4-BE49-F238E27FC236}">
                <a16:creationId xmlns:a16="http://schemas.microsoft.com/office/drawing/2014/main" id="{4357A99C-A790-18A1-8E31-067A8AAC42AA}"/>
              </a:ext>
            </a:extLst>
          </p:cNvPr>
          <p:cNvSpPr>
            <a:spLocks noGrp="1"/>
          </p:cNvSpPr>
          <p:nvPr>
            <p:ph idx="1"/>
          </p:nvPr>
        </p:nvSpPr>
        <p:spPr>
          <a:xfrm>
            <a:off x="1295402" y="2569016"/>
            <a:ext cx="9601196" cy="4005971"/>
          </a:xfrm>
        </p:spPr>
        <p:txBody>
          <a:bodyPr>
            <a:noAutofit/>
          </a:bodyPr>
          <a:lstStyle/>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Solder each LED in series with a 220-ohm resistor. This limits the current through the LEDs to prevent them from burning out.</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Arrange the LEDs to represent different water levels (e.g., low, medium, high, and full).</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Solder the collector of each transistor to the negative terminal of the corresponding LED-resistor pair.</a:t>
            </a:r>
          </a:p>
        </p:txBody>
      </p:sp>
    </p:spTree>
    <p:extLst>
      <p:ext uri="{BB962C8B-B14F-4D97-AF65-F5344CB8AC3E}">
        <p14:creationId xmlns:p14="http://schemas.microsoft.com/office/powerpoint/2010/main" val="78868536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63B96-B0C0-49C7-ADB3-B3BC10F9801B}"/>
              </a:ext>
            </a:extLst>
          </p:cNvPr>
          <p:cNvSpPr>
            <a:spLocks noGrp="1"/>
          </p:cNvSpPr>
          <p:nvPr>
            <p:ph type="title"/>
          </p:nvPr>
        </p:nvSpPr>
        <p:spPr/>
        <p:txBody>
          <a:bodyPr/>
          <a:lstStyle/>
          <a:p>
            <a:r>
              <a:rPr lang="en-US" dirty="0">
                <a:solidFill>
                  <a:schemeClr val="bg1"/>
                </a:solidFill>
                <a:latin typeface="Bahnschrift SemiBold" panose="020B0502040204020203" pitchFamily="34" charset="0"/>
              </a:rPr>
              <a:t>PROCEDURE (CONT.)</a:t>
            </a:r>
            <a:endParaRPr lang="en-US" dirty="0"/>
          </a:p>
        </p:txBody>
      </p:sp>
      <p:sp>
        <p:nvSpPr>
          <p:cNvPr id="3" name="Content Placeholder 2">
            <a:extLst>
              <a:ext uri="{FF2B5EF4-FFF2-40B4-BE49-F238E27FC236}">
                <a16:creationId xmlns:a16="http://schemas.microsoft.com/office/drawing/2014/main" id="{84F7A98F-D37F-4CE8-98FC-2E55291A05E0}"/>
              </a:ext>
            </a:extLst>
          </p:cNvPr>
          <p:cNvSpPr>
            <a:spLocks noGrp="1"/>
          </p:cNvSpPr>
          <p:nvPr>
            <p:ph idx="1"/>
          </p:nvPr>
        </p:nvSpPr>
        <p:spPr>
          <a:xfrm>
            <a:off x="1295401" y="2556932"/>
            <a:ext cx="9601196" cy="3484272"/>
          </a:xfrm>
        </p:spPr>
        <p:txBody>
          <a:bodyPr>
            <a:normAutofit fontScale="25000" lnSpcReduction="20000"/>
          </a:bodyPr>
          <a:lstStyle/>
          <a:p>
            <a:r>
              <a:rPr lang="en-US" sz="9600" dirty="0">
                <a:solidFill>
                  <a:schemeClr val="bg1"/>
                </a:solidFill>
                <a:latin typeface="Calibri" panose="020F0502020204030204" pitchFamily="34" charset="0"/>
                <a:ea typeface="Calibri" panose="020F0502020204030204" pitchFamily="34" charset="0"/>
                <a:cs typeface="Calibri" panose="020F0502020204030204" pitchFamily="34" charset="0"/>
              </a:rPr>
              <a:t>Attach a wire to the base of each transistor. These wires will be submerged in the water container at the corresponding water level points. When water reaches these points, it will complete the circuit and turn on the transistors.</a:t>
            </a:r>
          </a:p>
          <a:p>
            <a:r>
              <a:rPr lang="en-US" sz="9600" dirty="0">
                <a:solidFill>
                  <a:schemeClr val="bg1"/>
                </a:solidFill>
                <a:latin typeface="Calibri" panose="020F0502020204030204" pitchFamily="34" charset="0"/>
                <a:ea typeface="Calibri" panose="020F0502020204030204" pitchFamily="34" charset="0"/>
                <a:cs typeface="Calibri" panose="020F0502020204030204" pitchFamily="34" charset="0"/>
              </a:rPr>
              <a:t>Solder the emitter of each transistor to a common ground wire.</a:t>
            </a:r>
          </a:p>
          <a:p>
            <a:r>
              <a:rPr lang="en-US" sz="9600" dirty="0">
                <a:solidFill>
                  <a:schemeClr val="bg1"/>
                </a:solidFill>
                <a:latin typeface="Calibri" panose="020F0502020204030204" pitchFamily="34" charset="0"/>
                <a:ea typeface="Calibri" panose="020F0502020204030204" pitchFamily="34" charset="0"/>
                <a:cs typeface="Calibri" panose="020F0502020204030204" pitchFamily="34" charset="0"/>
              </a:rPr>
              <a:t>Connect the positive terminal of the buzzer to the positive terminal of the battery.</a:t>
            </a:r>
          </a:p>
          <a:p>
            <a:r>
              <a:rPr lang="en-US" sz="9600" dirty="0">
                <a:solidFill>
                  <a:schemeClr val="bg1"/>
                </a:solidFill>
                <a:latin typeface="Calibri" panose="020F0502020204030204" pitchFamily="34" charset="0"/>
                <a:ea typeface="Calibri" panose="020F0502020204030204" pitchFamily="34" charset="0"/>
                <a:cs typeface="Calibri" panose="020F0502020204030204" pitchFamily="34" charset="0"/>
              </a:rPr>
              <a:t>Connect the negative terminal of the buzzer to the collector of the highest-level transistor. This way, the buzzer will sound only when the water reaches the highest level.</a:t>
            </a:r>
          </a:p>
          <a:p>
            <a:endParaRPr lang="en-US" dirty="0"/>
          </a:p>
        </p:txBody>
      </p:sp>
    </p:spTree>
    <p:extLst>
      <p:ext uri="{BB962C8B-B14F-4D97-AF65-F5344CB8AC3E}">
        <p14:creationId xmlns:p14="http://schemas.microsoft.com/office/powerpoint/2010/main" val="141294328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8450-4781-432F-8EEF-579604DC693D}"/>
              </a:ext>
            </a:extLst>
          </p:cNvPr>
          <p:cNvSpPr>
            <a:spLocks noGrp="1"/>
          </p:cNvSpPr>
          <p:nvPr>
            <p:ph type="title"/>
          </p:nvPr>
        </p:nvSpPr>
        <p:spPr/>
        <p:txBody>
          <a:bodyPr/>
          <a:lstStyle/>
          <a:p>
            <a:r>
              <a:rPr lang="en-US" dirty="0">
                <a:solidFill>
                  <a:schemeClr val="bg1"/>
                </a:solidFill>
                <a:latin typeface="Bahnschrift SemiBold" panose="020B0502040204020203" pitchFamily="34" charset="0"/>
              </a:rPr>
              <a:t>PROCEDURE (CONT.)</a:t>
            </a:r>
            <a:endParaRPr lang="en-US" dirty="0"/>
          </a:p>
        </p:txBody>
      </p:sp>
      <p:sp>
        <p:nvSpPr>
          <p:cNvPr id="3" name="Content Placeholder 2">
            <a:extLst>
              <a:ext uri="{FF2B5EF4-FFF2-40B4-BE49-F238E27FC236}">
                <a16:creationId xmlns:a16="http://schemas.microsoft.com/office/drawing/2014/main" id="{0844C689-25B7-4012-8C2F-E9A339726C27}"/>
              </a:ext>
            </a:extLst>
          </p:cNvPr>
          <p:cNvSpPr>
            <a:spLocks noGrp="1"/>
          </p:cNvSpPr>
          <p:nvPr>
            <p:ph idx="1"/>
          </p:nvPr>
        </p:nvSpPr>
        <p:spPr>
          <a:xfrm>
            <a:off x="1295401" y="2556931"/>
            <a:ext cx="9601196" cy="3751401"/>
          </a:xfrm>
        </p:spPr>
        <p:txBody>
          <a:bodyPr>
            <a:normAutofit fontScale="92500" lnSpcReduction="10000"/>
          </a:bodyPr>
          <a:lstStyle/>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Insert a switch between the positive terminal of the battery and the circuit's positive line. This allows you to turn the circuit on and off.</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Connect the 9V battery’s positive terminal to the circuit's positive line.</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Connect the negative terminal of the battery to the common ground wire.</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Place the free ends of the wires connected to the transistor bases at different heights inside the water container to represent different water levels.</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Fill the container with water slowly. As the water reaches each wire, the corresponding LED should light up.</a:t>
            </a:r>
          </a:p>
          <a:p>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When the water reaches the highest level, the buzzer should sound.</a:t>
            </a:r>
          </a:p>
        </p:txBody>
      </p:sp>
    </p:spTree>
    <p:extLst>
      <p:ext uri="{BB962C8B-B14F-4D97-AF65-F5344CB8AC3E}">
        <p14:creationId xmlns:p14="http://schemas.microsoft.com/office/powerpoint/2010/main" val="241552469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lumMod val="110000"/>
              </a:schemeClr>
            </a:gs>
            <a:gs pos="100000">
              <a:schemeClr val="bg2">
                <a:shade val="88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EAC78-FC6E-26FA-4B74-92B54D4695E4}"/>
              </a:ext>
            </a:extLst>
          </p:cNvPr>
          <p:cNvSpPr>
            <a:spLocks noGrp="1"/>
          </p:cNvSpPr>
          <p:nvPr>
            <p:ph type="title"/>
          </p:nvPr>
        </p:nvSpPr>
        <p:spPr/>
        <p:txBody>
          <a:bodyPr>
            <a:normAutofit/>
          </a:bodyPr>
          <a:lstStyle/>
          <a:p>
            <a:r>
              <a:rPr lang="en-US" dirty="0">
                <a:solidFill>
                  <a:schemeClr val="bg1"/>
                </a:solidFill>
                <a:latin typeface="Bahnschrift SemiBold" panose="020B0502040204020203" pitchFamily="34" charset="0"/>
              </a:rPr>
              <a:t>COMPONENT FUNCTIONALITY</a:t>
            </a:r>
          </a:p>
        </p:txBody>
      </p:sp>
      <p:sp>
        <p:nvSpPr>
          <p:cNvPr id="3" name="Content Placeholder 2">
            <a:extLst>
              <a:ext uri="{FF2B5EF4-FFF2-40B4-BE49-F238E27FC236}">
                <a16:creationId xmlns:a16="http://schemas.microsoft.com/office/drawing/2014/main" id="{0D561938-7CD0-B80D-F135-BD12662C1DFE}"/>
              </a:ext>
            </a:extLst>
          </p:cNvPr>
          <p:cNvSpPr>
            <a:spLocks noGrp="1"/>
          </p:cNvSpPr>
          <p:nvPr>
            <p:ph idx="1"/>
          </p:nvPr>
        </p:nvSpPr>
        <p:spPr/>
        <p:txBody>
          <a:bodyPr>
            <a:normAutofit lnSpcReduction="10000"/>
          </a:bodyPr>
          <a:lstStyle/>
          <a:p>
            <a:pPr marL="0" indent="0">
              <a:buNone/>
            </a:pPr>
            <a:r>
              <a:rPr lang="en-US" b="1" dirty="0">
                <a:solidFill>
                  <a:srgbClr val="0D0D0D"/>
                </a:solidFill>
                <a:latin typeface="ui-sans-serif"/>
              </a:rPr>
              <a:t>Sensors: </a:t>
            </a:r>
            <a:r>
              <a:rPr lang="en-US" dirty="0">
                <a:solidFill>
                  <a:srgbClr val="0D0D0D"/>
                </a:solidFill>
                <a:latin typeface="ui-sans-serif"/>
              </a:rPr>
              <a:t>Detect water levels.</a:t>
            </a:r>
          </a:p>
          <a:p>
            <a:pPr marL="0" indent="0">
              <a:buNone/>
            </a:pPr>
            <a:r>
              <a:rPr lang="en-US" b="1" dirty="0">
                <a:solidFill>
                  <a:srgbClr val="0D0D0D"/>
                </a:solidFill>
                <a:latin typeface="ui-sans-serif"/>
              </a:rPr>
              <a:t>Switch: </a:t>
            </a:r>
            <a:r>
              <a:rPr lang="en-US" dirty="0">
                <a:solidFill>
                  <a:srgbClr val="0D0D0D"/>
                </a:solidFill>
                <a:latin typeface="ui-sans-serif"/>
              </a:rPr>
              <a:t>Turns on the circuit at a specific water </a:t>
            </a:r>
          </a:p>
          <a:p>
            <a:pPr marL="0" indent="0">
              <a:buNone/>
            </a:pPr>
            <a:r>
              <a:rPr lang="en-US" dirty="0">
                <a:solidFill>
                  <a:srgbClr val="0D0D0D"/>
                </a:solidFill>
                <a:latin typeface="ui-sans-serif"/>
              </a:rPr>
              <a:t>level.</a:t>
            </a:r>
          </a:p>
          <a:p>
            <a:pPr marL="0" indent="0">
              <a:buNone/>
            </a:pPr>
            <a:r>
              <a:rPr lang="en-US" b="1" dirty="0">
                <a:solidFill>
                  <a:srgbClr val="0D0D0D"/>
                </a:solidFill>
                <a:latin typeface="ui-sans-serif"/>
              </a:rPr>
              <a:t>Buzzer: </a:t>
            </a:r>
            <a:r>
              <a:rPr lang="en-US" dirty="0">
                <a:solidFill>
                  <a:srgbClr val="0D0D0D"/>
                </a:solidFill>
                <a:latin typeface="ui-sans-serif"/>
              </a:rPr>
              <a:t>Alarms at critical water levels.</a:t>
            </a:r>
          </a:p>
          <a:p>
            <a:pPr marL="0" indent="0">
              <a:buNone/>
            </a:pPr>
            <a:r>
              <a:rPr lang="en-US" b="1" dirty="0">
                <a:solidFill>
                  <a:srgbClr val="0D0D0D"/>
                </a:solidFill>
                <a:latin typeface="ui-sans-serif"/>
              </a:rPr>
              <a:t>Power Supply:</a:t>
            </a:r>
            <a:r>
              <a:rPr lang="en-US" dirty="0">
                <a:solidFill>
                  <a:srgbClr val="0D0D0D"/>
                </a:solidFill>
                <a:latin typeface="ui-sans-serif"/>
              </a:rPr>
              <a:t> Powers the entire circuit.</a:t>
            </a:r>
          </a:p>
          <a:p>
            <a:pPr marL="0" indent="0" algn="l">
              <a:buNone/>
            </a:pPr>
            <a:br>
              <a:rPr lang="en-US" dirty="0"/>
            </a:br>
            <a:endParaRPr lang="en-US" dirty="0"/>
          </a:p>
        </p:txBody>
      </p:sp>
      <p:pic>
        <p:nvPicPr>
          <p:cNvPr id="6" name="Picture 5">
            <a:extLst>
              <a:ext uri="{FF2B5EF4-FFF2-40B4-BE49-F238E27FC236}">
                <a16:creationId xmlns:a16="http://schemas.microsoft.com/office/drawing/2014/main" id="{F3F87522-CB33-8FCA-1002-80A81B0134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8686" y="2639125"/>
            <a:ext cx="3747911" cy="2775356"/>
          </a:xfrm>
          <a:prstGeom prst="rect">
            <a:avLst/>
          </a:prstGeom>
          <a:ln>
            <a:solidFill>
              <a:schemeClr val="bg1"/>
            </a:solidFill>
          </a:ln>
        </p:spPr>
      </p:pic>
    </p:spTree>
    <p:extLst>
      <p:ext uri="{BB962C8B-B14F-4D97-AF65-F5344CB8AC3E}">
        <p14:creationId xmlns:p14="http://schemas.microsoft.com/office/powerpoint/2010/main" val="182971006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0E60C-3636-3C08-84C5-3D74A94ED920}"/>
              </a:ext>
            </a:extLst>
          </p:cNvPr>
          <p:cNvSpPr>
            <a:spLocks noGrp="1"/>
          </p:cNvSpPr>
          <p:nvPr>
            <p:ph type="title"/>
          </p:nvPr>
        </p:nvSpPr>
        <p:spPr>
          <a:xfrm>
            <a:off x="1295402" y="636383"/>
            <a:ext cx="9601196" cy="692556"/>
          </a:xfrm>
        </p:spPr>
        <p:txBody>
          <a:bodyPr>
            <a:normAutofit fontScale="90000"/>
          </a:bodyPr>
          <a:lstStyle/>
          <a:p>
            <a:br>
              <a:rPr lang="en-US" b="1" dirty="0">
                <a:solidFill>
                  <a:srgbClr val="0D0D0D"/>
                </a:solidFill>
                <a:latin typeface="Bahnschrift SemiBold" panose="020B0502040204020203" pitchFamily="34" charset="0"/>
              </a:rPr>
            </a:br>
            <a:r>
              <a:rPr lang="en-US" b="1" dirty="0">
                <a:solidFill>
                  <a:srgbClr val="0D0D0D"/>
                </a:solidFill>
                <a:latin typeface="Bahnschrift SemiBold" panose="020B0502040204020203" pitchFamily="34" charset="0"/>
              </a:rPr>
              <a:t>DEMO VIDEO</a:t>
            </a:r>
            <a:br>
              <a:rPr lang="en-US" b="1" i="0" dirty="0">
                <a:solidFill>
                  <a:srgbClr val="0D0D0D"/>
                </a:solidFill>
                <a:effectLst/>
                <a:highlight>
                  <a:srgbClr val="FFFFFF"/>
                </a:highlight>
                <a:latin typeface="ui-sans-serif"/>
              </a:rPr>
            </a:br>
            <a:endParaRPr lang="en-US" dirty="0"/>
          </a:p>
        </p:txBody>
      </p:sp>
      <p:pic>
        <p:nvPicPr>
          <p:cNvPr id="7" name="WhatsApp Video 2024-05-28 at 12.29.25 AM">
            <a:hlinkClick r:id="" action="ppaction://media"/>
            <a:extLst>
              <a:ext uri="{FF2B5EF4-FFF2-40B4-BE49-F238E27FC236}">
                <a16:creationId xmlns:a16="http://schemas.microsoft.com/office/drawing/2014/main" id="{3CE8EA1C-314A-0703-1E69-79FCFBB216E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60980" y="1328939"/>
            <a:ext cx="9735617" cy="4546400"/>
          </a:xfrm>
        </p:spPr>
      </p:pic>
    </p:spTree>
    <p:extLst>
      <p:ext uri="{BB962C8B-B14F-4D97-AF65-F5344CB8AC3E}">
        <p14:creationId xmlns:p14="http://schemas.microsoft.com/office/powerpoint/2010/main" val="24639384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6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39C21-BBA9-4280-453B-B0188EE4CC28}"/>
              </a:ext>
            </a:extLst>
          </p:cNvPr>
          <p:cNvSpPr>
            <a:spLocks noGrp="1"/>
          </p:cNvSpPr>
          <p:nvPr>
            <p:ph type="title"/>
          </p:nvPr>
        </p:nvSpPr>
        <p:spPr/>
        <p:txBody>
          <a:bodyPr>
            <a:normAutofit fontScale="90000"/>
          </a:bodyPr>
          <a:lstStyle/>
          <a:p>
            <a:r>
              <a:rPr lang="en-US" b="1" i="0" dirty="0">
                <a:solidFill>
                  <a:srgbClr val="0D0D0D"/>
                </a:solidFill>
                <a:effectLst/>
                <a:highlight>
                  <a:srgbClr val="FFFFFF"/>
                </a:highlight>
                <a:latin typeface="ui-sans-serif"/>
              </a:rPr>
              <a:t> </a:t>
            </a:r>
            <a:br>
              <a:rPr lang="en-US" b="1" dirty="0">
                <a:solidFill>
                  <a:srgbClr val="0D0D0D"/>
                </a:solidFill>
                <a:highlight>
                  <a:srgbClr val="FFFFFF"/>
                </a:highlight>
                <a:latin typeface="ui-sans-serif"/>
              </a:rPr>
            </a:br>
            <a:r>
              <a:rPr lang="en-US" b="1" dirty="0">
                <a:solidFill>
                  <a:srgbClr val="0D0D0D"/>
                </a:solidFill>
                <a:latin typeface="Bahnschrift SemiBold" panose="020B0502040204020203" pitchFamily="34" charset="0"/>
              </a:rPr>
              <a:t>CONCLUSION</a:t>
            </a:r>
            <a:br>
              <a:rPr lang="en-US" b="1" i="0" dirty="0">
                <a:solidFill>
                  <a:srgbClr val="0D0D0D"/>
                </a:solidFill>
                <a:effectLst/>
                <a:highlight>
                  <a:srgbClr val="FFFFFF"/>
                </a:highlight>
                <a:latin typeface="ui-sans-serif"/>
              </a:rPr>
            </a:br>
            <a:endParaRPr lang="en-US" dirty="0"/>
          </a:p>
        </p:txBody>
      </p:sp>
      <p:sp>
        <p:nvSpPr>
          <p:cNvPr id="3" name="Content Placeholder 2">
            <a:extLst>
              <a:ext uri="{FF2B5EF4-FFF2-40B4-BE49-F238E27FC236}">
                <a16:creationId xmlns:a16="http://schemas.microsoft.com/office/drawing/2014/main" id="{56C34442-011C-9896-D092-408B1974BEE2}"/>
              </a:ext>
            </a:extLst>
          </p:cNvPr>
          <p:cNvSpPr>
            <a:spLocks noGrp="1"/>
          </p:cNvSpPr>
          <p:nvPr>
            <p:ph idx="1"/>
          </p:nvPr>
        </p:nvSpPr>
        <p:spPr/>
        <p:txBody>
          <a:bodyPr/>
          <a:lstStyle/>
          <a:p>
            <a:r>
              <a:rPr lang="en-US" b="1" dirty="0">
                <a:solidFill>
                  <a:schemeClr val="bg1"/>
                </a:solidFill>
                <a:latin typeface="Calibri" panose="020F0502020204030204" pitchFamily="34" charset="0"/>
                <a:ea typeface="Calibri" panose="020F0502020204030204" pitchFamily="34" charset="0"/>
                <a:cs typeface="Calibri" panose="020F0502020204030204" pitchFamily="34" charset="0"/>
              </a:rPr>
              <a:t>Summary: </a:t>
            </a: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Our project effectively monitors and displays water levels, preventing overflow and ensuring an adequate water supply.</a:t>
            </a:r>
          </a:p>
          <a:p>
            <a:r>
              <a:rPr lang="en-US" b="1" dirty="0">
                <a:solidFill>
                  <a:schemeClr val="bg1"/>
                </a:solidFill>
                <a:latin typeface="Calibri" panose="020F0502020204030204" pitchFamily="34" charset="0"/>
                <a:ea typeface="Calibri" panose="020F0502020204030204" pitchFamily="34" charset="0"/>
                <a:cs typeface="Calibri" panose="020F0502020204030204" pitchFamily="34" charset="0"/>
              </a:rPr>
              <a:t>Benefits: </a:t>
            </a: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Cost-effective, low maintenance, and provides real-time monitoring.</a:t>
            </a:r>
          </a:p>
          <a:p>
            <a:r>
              <a:rPr lang="en-US" b="1" dirty="0">
                <a:solidFill>
                  <a:schemeClr val="bg1"/>
                </a:solidFill>
                <a:latin typeface="Calibri" panose="020F0502020204030204" pitchFamily="34" charset="0"/>
                <a:ea typeface="Calibri" panose="020F0502020204030204" pitchFamily="34" charset="0"/>
                <a:cs typeface="Calibri" panose="020F0502020204030204" pitchFamily="34" charset="0"/>
              </a:rPr>
              <a:t>Future Improvements: </a:t>
            </a: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Integration with IoT for remote monitoring, using more advanced sensors for higher accuracy.</a:t>
            </a:r>
          </a:p>
          <a:p>
            <a:endParaRPr lang="en-US" dirty="0"/>
          </a:p>
        </p:txBody>
      </p:sp>
    </p:spTree>
    <p:extLst>
      <p:ext uri="{BB962C8B-B14F-4D97-AF65-F5344CB8AC3E}">
        <p14:creationId xmlns:p14="http://schemas.microsoft.com/office/powerpoint/2010/main" val="7005290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TM02900743[[fn=Organic]]</Template>
  <TotalTime>165</TotalTime>
  <Words>463</Words>
  <Application>Microsoft Office PowerPoint</Application>
  <PresentationFormat>Widescreen</PresentationFormat>
  <Paragraphs>39</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Bahnschrift SemiBold</vt:lpstr>
      <vt:lpstr>Calibri</vt:lpstr>
      <vt:lpstr>Garamond</vt:lpstr>
      <vt:lpstr>ui-sans-serif</vt:lpstr>
      <vt:lpstr>Organic</vt:lpstr>
      <vt:lpstr>TEAM MEMBERS:  AYESHA BATOOL AQSA RIAZ DANIYAL</vt:lpstr>
      <vt:lpstr> INTRODUCTION </vt:lpstr>
      <vt:lpstr>APPARATUS USED</vt:lpstr>
      <vt:lpstr>PROCEDURE </vt:lpstr>
      <vt:lpstr>PROCEDURE (CONT.)</vt:lpstr>
      <vt:lpstr>PROCEDURE (CONT.)</vt:lpstr>
      <vt:lpstr>COMPONENT FUNCTIONALITY</vt:lpstr>
      <vt:lpstr> DEMO VIDEO </vt:lpstr>
      <vt:lpstr>  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Level Indicator Model</dc:title>
  <dc:creator>Bilal Riaz</dc:creator>
  <cp:lastModifiedBy>LAPTOP CLINIC</cp:lastModifiedBy>
  <cp:revision>5</cp:revision>
  <dcterms:created xsi:type="dcterms:W3CDTF">2024-05-28T19:25:51Z</dcterms:created>
  <dcterms:modified xsi:type="dcterms:W3CDTF">2024-05-28T12:19:38Z</dcterms:modified>
</cp:coreProperties>
</file>

<file path=docProps/thumbnail.jpeg>
</file>